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1.xml" ContentType="application/vnd.openxmlformats-officedocument.presentationml.notesSlide+xml"/>
  <Override PartName="/ppt/tags/tag38.xml" ContentType="application/vnd.openxmlformats-officedocument.presentationml.tags+xml"/>
  <Override PartName="/ppt/notesSlides/notesSlide3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5.xml" ContentType="application/vnd.openxmlformats-officedocument.presentationml.notesSlide+xml"/>
  <Override PartName="/ppt/tags/tag48.xml" ContentType="application/vnd.openxmlformats-officedocument.presentationml.tags+xml"/>
  <Override PartName="/ppt/notesSlides/notesSlide36.xml" ContentType="application/vnd.openxmlformats-officedocument.presentationml.notesSlide+xml"/>
  <Override PartName="/ppt/tags/tag49.xml" ContentType="application/vnd.openxmlformats-officedocument.presentationml.tags+xml"/>
  <Override PartName="/ppt/notesSlides/notesSlide37.xml" ContentType="application/vnd.openxmlformats-officedocument.presentationml.notesSlide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60" r:id="rId3"/>
    <p:sldId id="429" r:id="rId4"/>
    <p:sldId id="287" r:id="rId5"/>
    <p:sldId id="358" r:id="rId6"/>
    <p:sldId id="403" r:id="rId7"/>
    <p:sldId id="404" r:id="rId8"/>
    <p:sldId id="406" r:id="rId9"/>
    <p:sldId id="402" r:id="rId10"/>
    <p:sldId id="398" r:id="rId11"/>
    <p:sldId id="413" r:id="rId12"/>
    <p:sldId id="407" r:id="rId13"/>
    <p:sldId id="408" r:id="rId14"/>
    <p:sldId id="409" r:id="rId15"/>
    <p:sldId id="415" r:id="rId16"/>
    <p:sldId id="416" r:id="rId17"/>
    <p:sldId id="410" r:id="rId18"/>
    <p:sldId id="411" r:id="rId19"/>
    <p:sldId id="412" r:id="rId20"/>
    <p:sldId id="418" r:id="rId21"/>
    <p:sldId id="426" r:id="rId22"/>
    <p:sldId id="421" r:id="rId23"/>
    <p:sldId id="422" r:id="rId24"/>
    <p:sldId id="423" r:id="rId25"/>
    <p:sldId id="424" r:id="rId26"/>
    <p:sldId id="419" r:id="rId27"/>
    <p:sldId id="430" r:id="rId28"/>
    <p:sldId id="389" r:id="rId29"/>
    <p:sldId id="391" r:id="rId30"/>
    <p:sldId id="390" r:id="rId31"/>
    <p:sldId id="433" r:id="rId32"/>
    <p:sldId id="291" r:id="rId33"/>
    <p:sldId id="374" r:id="rId34"/>
    <p:sldId id="373" r:id="rId35"/>
    <p:sldId id="432" r:id="rId36"/>
    <p:sldId id="368" r:id="rId37"/>
    <p:sldId id="378" r:id="rId38"/>
    <p:sldId id="377" r:id="rId39"/>
    <p:sldId id="434" r:id="rId40"/>
    <p:sldId id="379" r:id="rId41"/>
    <p:sldId id="380" r:id="rId42"/>
    <p:sldId id="435" r:id="rId43"/>
    <p:sldId id="427" r:id="rId44"/>
    <p:sldId id="428" r:id="rId45"/>
    <p:sldId id="436" r:id="rId46"/>
    <p:sldId id="267" r:id="rId47"/>
    <p:sldId id="266" r:id="rId48"/>
    <p:sldId id="265" r:id="rId49"/>
    <p:sldId id="431" r:id="rId50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5A7CF-ED71-4A63-91D3-6AFB410EFD2E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251A6-C3B9-42FF-A255-F92A7C977C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8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1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2421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71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27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83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87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08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39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30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46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09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6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2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9422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63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08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85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60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19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98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94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28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693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1590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32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619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61717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76573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36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32851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31475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7361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70391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7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25544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FC84-4B3A-4662-AB48-49CFFEB87C2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440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6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5E8E6-F4AD-4172-8628-4BCCF9B03D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5690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9F1F6-6DA5-4E64-B7DF-F922520D2849}" type="slidenum">
              <a:rPr lang="en-US" sz="1200"/>
              <a:pPr algn="r"/>
              <a:t>4</a:t>
            </a:fld>
            <a:endParaRPr lang="en-US" sz="1200" dirty="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4107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902BFE-0944-4413-ABA3-BF71138047D7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7161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39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92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20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75318-6E95-459C-ABAF-1D730054EA0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7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59195-5B20-469A-8EB0-5BF34BE629E4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F4B5-0ECF-47FD-BFD2-A5831729EC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881F-C2B6-4BF9-ACF2-5D5ABBCC9733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1881F-C2B6-4BF9-ACF2-5D5ABBCC9733}" type="datetimeFigureOut">
              <a:rPr lang="en-US" smtClean="0"/>
              <a:pPr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D9FC-83D1-4412-BD1F-952A753DEA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.jpeg"/><Relationship Id="rId4" Type="http://schemas.openxmlformats.org/officeDocument/2006/relationships/hyperlink" Target="http://www.pamsclipart.com/clipart_images/mo_character_sweating_and_wringing_his_hands_with_worry_0515-1012-2012-5757_SMU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notesSlide" Target="../notesSlides/notesSlide3.xml"/><Relationship Id="rId7" Type="http://schemas.openxmlformats.org/officeDocument/2006/relationships/slide" Target="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4.xml"/><Relationship Id="rId9" Type="http://schemas.openxmlformats.org/officeDocument/2006/relationships/slide" Target="slide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1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1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15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Relationship Id="rId4" Type="http://schemas.openxmlformats.org/officeDocument/2006/relationships/image" Target="../media/image2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4" Type="http://schemas.openxmlformats.org/officeDocument/2006/relationships/image" Target="../media/image2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Harcourt Journeys: Vocabulary Strategies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</a:rPr>
              <a:t>in</a:t>
            </a:r>
            <a:r>
              <a:rPr lang="en-US" sz="8000" b="1" dirty="0" smtClean="0"/>
              <a:t>secure means?</a:t>
            </a:r>
          </a:p>
          <a:p>
            <a:pPr>
              <a:buNone/>
            </a:pPr>
            <a:r>
              <a:rPr lang="en-US" sz="8000" b="1" dirty="0" smtClean="0"/>
              <a:t>  - </a:t>
            </a:r>
            <a:r>
              <a:rPr lang="en-US" sz="8000" b="1" dirty="0" smtClean="0">
                <a:solidFill>
                  <a:srgbClr val="FF0000"/>
                </a:solidFill>
              </a:rPr>
              <a:t>not</a:t>
            </a:r>
            <a:r>
              <a:rPr lang="en-US" sz="8000" b="1" dirty="0" smtClean="0"/>
              <a:t> secure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67586" name="Picture 2" descr="Worried Clipart Image: Mo Character Sweating and Wringing His Hands with Worr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276600"/>
            <a:ext cx="2859405" cy="30099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7200" b="1" dirty="0" smtClean="0">
                <a:solidFill>
                  <a:srgbClr val="FF0000"/>
                </a:solidFill>
              </a:rPr>
              <a:t>in</a:t>
            </a:r>
            <a:r>
              <a:rPr lang="en-US" sz="7200" b="1" dirty="0" smtClean="0"/>
              <a:t>justice means?</a:t>
            </a:r>
          </a:p>
          <a:p>
            <a:pPr>
              <a:buNone/>
            </a:pPr>
            <a:r>
              <a:rPr lang="en-US" sz="7200" b="1" dirty="0" smtClean="0"/>
              <a:t>  - </a:t>
            </a:r>
            <a:r>
              <a:rPr lang="en-US" sz="7200" b="1" dirty="0" smtClean="0">
                <a:solidFill>
                  <a:srgbClr val="FF0000"/>
                </a:solidFill>
              </a:rPr>
              <a:t>not</a:t>
            </a:r>
            <a:r>
              <a:rPr lang="en-US" sz="7200" b="1" dirty="0" smtClean="0"/>
              <a:t> having justice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65538" name="Picture 2" descr="Scale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657600"/>
            <a:ext cx="3544281" cy="27527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Let’s look at the prefix:</a:t>
            </a:r>
            <a:endParaRPr lang="en-US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5562600" cy="2971800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0" dirty="0" smtClean="0">
                <a:solidFill>
                  <a:srgbClr val="FF0000"/>
                </a:solidFill>
                <a:latin typeface="Comic Sans MS" pitchFamily="66" charset="0"/>
              </a:rPr>
              <a:t>im-</a:t>
            </a:r>
            <a:endParaRPr lang="en-US" sz="1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man_1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276600"/>
            <a:ext cx="3288412" cy="311467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	The prefix </a:t>
            </a:r>
            <a:r>
              <a:rPr lang="en-US" sz="6600" b="1" dirty="0" smtClean="0">
                <a:solidFill>
                  <a:srgbClr val="FF0000"/>
                </a:solidFill>
              </a:rPr>
              <a:t>im-</a:t>
            </a:r>
            <a:r>
              <a:rPr lang="en-US" sz="6600" b="1" dirty="0" smtClean="0"/>
              <a:t> means not.</a:t>
            </a:r>
            <a:endParaRPr lang="en-US" sz="66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6" name="Picture 5" descr="boy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2819400"/>
            <a:ext cx="3200400" cy="3200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13000" b="1" dirty="0" smtClean="0">
                <a:solidFill>
                  <a:srgbClr val="FFFF00"/>
                </a:solidFill>
              </a:rPr>
              <a:t>EXAMPLE  WORDS</a:t>
            </a:r>
            <a:endParaRPr lang="en-US" sz="130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8000" b="1" dirty="0" smtClean="0">
                <a:solidFill>
                  <a:srgbClr val="FF0000"/>
                </a:solidFill>
              </a:rPr>
              <a:t>im</a:t>
            </a:r>
            <a:r>
              <a:rPr lang="en-US" sz="8000" b="1" dirty="0" smtClean="0"/>
              <a:t>polite means?</a:t>
            </a:r>
          </a:p>
          <a:p>
            <a:pPr>
              <a:buNone/>
            </a:pPr>
            <a:r>
              <a:rPr lang="en-US" sz="8000" b="1" dirty="0" smtClean="0"/>
              <a:t>  - </a:t>
            </a:r>
            <a:r>
              <a:rPr lang="en-US" sz="8000" b="1" dirty="0" smtClean="0">
                <a:solidFill>
                  <a:srgbClr val="FF0000"/>
                </a:solidFill>
              </a:rPr>
              <a:t>not</a:t>
            </a:r>
            <a:r>
              <a:rPr lang="en-US" sz="8000" b="1" dirty="0" smtClean="0"/>
              <a:t> polite</a:t>
            </a:r>
            <a:endParaRPr lang="en-US" sz="8000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55300" name="Picture 4" descr="http://www.imageenvision.com/150/28969-cartoon-clip-art-graphic-of-a-mean-pitbull-with-red-eyes-in-the-red-zone-growling-by-andy-nort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276600"/>
            <a:ext cx="2645283" cy="3028950"/>
          </a:xfrm>
          <a:prstGeom prst="rect">
            <a:avLst/>
          </a:prstGeom>
          <a:noFill/>
        </p:spPr>
      </p:pic>
      <p:pic>
        <p:nvPicPr>
          <p:cNvPr id="55302" name="Picture 6" descr="http://l.thumbs.canstockphoto.com/canstock26563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1920" y="3048000"/>
            <a:ext cx="3011678" cy="31813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7200" b="1" dirty="0" smtClean="0">
                <a:solidFill>
                  <a:srgbClr val="FF0000"/>
                </a:solidFill>
              </a:rPr>
              <a:t>im</a:t>
            </a:r>
            <a:r>
              <a:rPr lang="en-US" sz="7200" b="1" dirty="0" smtClean="0"/>
              <a:t>possible means?</a:t>
            </a:r>
          </a:p>
          <a:p>
            <a:pPr>
              <a:buNone/>
            </a:pPr>
            <a:r>
              <a:rPr lang="en-US" sz="8000" b="1" dirty="0" smtClean="0"/>
              <a:t>  - </a:t>
            </a:r>
            <a:r>
              <a:rPr lang="en-US" sz="7200" b="1" dirty="0" smtClean="0">
                <a:solidFill>
                  <a:srgbClr val="FF0000"/>
                </a:solidFill>
              </a:rPr>
              <a:t>not</a:t>
            </a:r>
            <a:r>
              <a:rPr lang="en-US" sz="7200" b="1" dirty="0" smtClean="0"/>
              <a:t> possible</a:t>
            </a:r>
            <a:endParaRPr lang="en-US" sz="7200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53253" name="Picture 5" descr="http://www.vectorstock.com/assets/preview/94899/pigs-fly-ve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971800"/>
            <a:ext cx="3295650" cy="346910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Let’s look at the prefix:</a:t>
            </a:r>
            <a:endParaRPr lang="en-US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5562600" cy="2971800"/>
          </a:xfrm>
          <a:prstGeom prst="rect">
            <a:avLst/>
          </a:prstGeom>
          <a:solidFill>
            <a:srgbClr val="66FF3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0" dirty="0" smtClean="0">
                <a:solidFill>
                  <a:srgbClr val="FF0000"/>
                </a:solidFill>
                <a:latin typeface="Comic Sans MS" pitchFamily="66" charset="0"/>
              </a:rPr>
              <a:t>il-</a:t>
            </a:r>
            <a:endParaRPr lang="en-US" sz="1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man_1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276600"/>
            <a:ext cx="3288412" cy="311467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	The prefix </a:t>
            </a:r>
            <a:r>
              <a:rPr lang="en-US" sz="6600" b="1" dirty="0" smtClean="0">
                <a:solidFill>
                  <a:srgbClr val="FF0000"/>
                </a:solidFill>
              </a:rPr>
              <a:t>il-</a:t>
            </a:r>
            <a:r>
              <a:rPr lang="en-US" sz="6600" b="1" dirty="0" smtClean="0"/>
              <a:t> means not.</a:t>
            </a:r>
            <a:endParaRPr lang="en-US" sz="66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5" name="Picture 4" descr="girl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2667000"/>
            <a:ext cx="3483266" cy="2943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13000" b="1" dirty="0" smtClean="0">
                <a:solidFill>
                  <a:srgbClr val="FFFF00"/>
                </a:solidFill>
              </a:rPr>
              <a:t>EXAMPLE  WORDS</a:t>
            </a:r>
            <a:endParaRPr lang="en-US" sz="130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Unit 1: Lesson 2</a:t>
            </a:r>
          </a:p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Prefixes</a:t>
            </a:r>
          </a:p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(in-, im-, il-, ir-)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9460" name="Picture 4" descr="http://toddlers.phillipmartin.info/school_rea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962400"/>
            <a:ext cx="3581400" cy="239865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7400" b="1" dirty="0" smtClean="0">
                <a:solidFill>
                  <a:srgbClr val="FF0000"/>
                </a:solidFill>
              </a:rPr>
              <a:t>il</a:t>
            </a:r>
            <a:r>
              <a:rPr lang="en-US" sz="7400" b="1" dirty="0" smtClean="0"/>
              <a:t>legal means?</a:t>
            </a:r>
          </a:p>
          <a:p>
            <a:pPr>
              <a:buNone/>
            </a:pPr>
            <a:r>
              <a:rPr lang="en-US" sz="7400" b="1" dirty="0" smtClean="0"/>
              <a:t>  -</a:t>
            </a:r>
            <a:r>
              <a:rPr lang="en-US" sz="7400" b="1" dirty="0" smtClean="0">
                <a:solidFill>
                  <a:srgbClr val="FF0000"/>
                </a:solidFill>
              </a:rPr>
              <a:t>not</a:t>
            </a:r>
            <a:r>
              <a:rPr lang="en-US" sz="7400" b="1" dirty="0" smtClean="0"/>
              <a:t> legal</a:t>
            </a:r>
            <a:endParaRPr lang="en-US" sz="7400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43010" name="Picture 2" descr="http://www.1clipart.com/clipart/law/police/17-46216306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667000"/>
            <a:ext cx="4204217" cy="35147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7400" b="1" dirty="0" smtClean="0">
                <a:solidFill>
                  <a:srgbClr val="FF0000"/>
                </a:solidFill>
              </a:rPr>
              <a:t>il</a:t>
            </a:r>
            <a:r>
              <a:rPr lang="en-US" sz="7400" b="1" dirty="0" smtClean="0"/>
              <a:t>logical means?</a:t>
            </a:r>
          </a:p>
          <a:p>
            <a:pPr>
              <a:buNone/>
            </a:pPr>
            <a:r>
              <a:rPr lang="en-US" sz="7400" b="1" dirty="0" smtClean="0"/>
              <a:t>  - </a:t>
            </a:r>
            <a:r>
              <a:rPr lang="en-US" sz="7400" b="1" dirty="0" smtClean="0">
                <a:solidFill>
                  <a:srgbClr val="FF0000"/>
                </a:solidFill>
              </a:rPr>
              <a:t>not</a:t>
            </a:r>
            <a:r>
              <a:rPr lang="en-US" sz="7400" b="1" dirty="0" smtClean="0"/>
              <a:t> having logic</a:t>
            </a:r>
            <a:endParaRPr lang="en-US" sz="7400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6" name="Picture 5" descr="acorn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3048000"/>
            <a:ext cx="2133600" cy="34394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Let’s look at the prefix:</a:t>
            </a:r>
            <a:endParaRPr lang="en-US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5562600" cy="2971800"/>
          </a:xfrm>
          <a:prstGeom prst="rect">
            <a:avLst/>
          </a:prstGeom>
          <a:solidFill>
            <a:srgbClr val="FFC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0" dirty="0" smtClean="0">
                <a:solidFill>
                  <a:srgbClr val="FF0000"/>
                </a:solidFill>
                <a:latin typeface="Comic Sans MS" pitchFamily="66" charset="0"/>
              </a:rPr>
              <a:t>ir-</a:t>
            </a:r>
            <a:endParaRPr lang="en-US" sz="1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man_1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276600"/>
            <a:ext cx="3288412" cy="311467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	The prefix </a:t>
            </a:r>
            <a:r>
              <a:rPr lang="en-US" sz="6600" b="1" dirty="0" smtClean="0">
                <a:solidFill>
                  <a:srgbClr val="FF0000"/>
                </a:solidFill>
              </a:rPr>
              <a:t>ir-</a:t>
            </a:r>
            <a:r>
              <a:rPr lang="en-US" sz="6600" b="1" dirty="0" smtClean="0"/>
              <a:t> means not.</a:t>
            </a:r>
            <a:endParaRPr lang="en-US" sz="66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5" name="Picture 4" descr="girl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2667000"/>
            <a:ext cx="3483266" cy="2943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13000" b="1" dirty="0" smtClean="0">
                <a:solidFill>
                  <a:srgbClr val="FFFF00"/>
                </a:solidFill>
              </a:rPr>
              <a:t>EXAMPLE  WORDS</a:t>
            </a:r>
            <a:endParaRPr lang="en-US" sz="130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6800" b="1" dirty="0" smtClean="0">
                <a:solidFill>
                  <a:srgbClr val="FF0000"/>
                </a:solidFill>
              </a:rPr>
              <a:t>ir</a:t>
            </a:r>
            <a:r>
              <a:rPr lang="en-US" sz="6800" b="1" dirty="0" smtClean="0"/>
              <a:t>responsible means?</a:t>
            </a:r>
          </a:p>
          <a:p>
            <a:pPr>
              <a:buNone/>
            </a:pPr>
            <a:r>
              <a:rPr lang="en-US" sz="7400" b="1" dirty="0" smtClean="0"/>
              <a:t>  - </a:t>
            </a:r>
            <a:r>
              <a:rPr lang="en-US" sz="7400" b="1" dirty="0" smtClean="0">
                <a:solidFill>
                  <a:srgbClr val="FF0000"/>
                </a:solidFill>
              </a:rPr>
              <a:t>not</a:t>
            </a:r>
            <a:r>
              <a:rPr lang="en-US" sz="7400" b="1" dirty="0" smtClean="0"/>
              <a:t> responsible</a:t>
            </a:r>
            <a:endParaRPr lang="en-US" sz="7400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6146" name="Picture 2" descr="http://www.vcds-vcemd.forces.gc.ca/dsafeg-dsg/pi/sd-dsg/1-07/images/chr-v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276600"/>
            <a:ext cx="4000500" cy="29908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	</a:t>
            </a:r>
            <a:r>
              <a:rPr lang="en-US" sz="6600" b="1" dirty="0" smtClean="0">
                <a:solidFill>
                  <a:srgbClr val="FF0000"/>
                </a:solidFill>
              </a:rPr>
              <a:t>ir</a:t>
            </a:r>
            <a:r>
              <a:rPr lang="en-US" sz="6600" b="1" dirty="0" smtClean="0"/>
              <a:t>replace</a:t>
            </a:r>
            <a:r>
              <a:rPr lang="en-US" sz="6600" b="1" dirty="0" smtClean="0">
                <a:solidFill>
                  <a:srgbClr val="0070C0"/>
                </a:solidFill>
              </a:rPr>
              <a:t>able</a:t>
            </a:r>
            <a:r>
              <a:rPr lang="en-US" sz="6600" b="1" dirty="0" smtClean="0"/>
              <a:t> means?</a:t>
            </a:r>
          </a:p>
          <a:p>
            <a:pPr>
              <a:buNone/>
            </a:pPr>
            <a:r>
              <a:rPr lang="en-US" sz="5800" b="1" dirty="0" smtClean="0"/>
              <a:t>  - </a:t>
            </a:r>
            <a:r>
              <a:rPr lang="en-US" sz="5800" b="1" dirty="0" smtClean="0">
                <a:solidFill>
                  <a:srgbClr val="FF0000"/>
                </a:solidFill>
              </a:rPr>
              <a:t>not</a:t>
            </a:r>
            <a:r>
              <a:rPr lang="en-US" sz="5800" b="1" dirty="0" smtClean="0"/>
              <a:t> </a:t>
            </a:r>
            <a:r>
              <a:rPr lang="en-US" sz="5800" b="1" dirty="0" smtClean="0">
                <a:solidFill>
                  <a:srgbClr val="0070C0"/>
                </a:solidFill>
              </a:rPr>
              <a:t>able</a:t>
            </a:r>
            <a:r>
              <a:rPr lang="en-US" sz="5800" b="1" dirty="0" smtClean="0"/>
              <a:t> to be replaced</a:t>
            </a:r>
            <a:endParaRPr lang="en-US" sz="5800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667000"/>
            <a:ext cx="3812466" cy="375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Part 2: Projectables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676400"/>
            <a:ext cx="3506614" cy="455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</a:t>
            </a:r>
            <a:r>
              <a:rPr lang="en-US" sz="5400" b="1" dirty="0" smtClean="0"/>
              <a:t>Projectable </a:t>
            </a:r>
            <a:r>
              <a:rPr lang="en-US" sz="5400" b="1" dirty="0" smtClean="0">
                <a:solidFill>
                  <a:srgbClr val="FF0000"/>
                </a:solidFill>
              </a:rPr>
              <a:t>2.5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8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2895600" cy="4739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5400" b="1" u="sng" dirty="0" smtClean="0"/>
              <a:t>Prefixes (in-, </a:t>
            </a:r>
            <a:r>
              <a:rPr lang="en-US" sz="5400" b="1" u="sng" dirty="0" err="1" smtClean="0"/>
              <a:t>im</a:t>
            </a:r>
            <a:r>
              <a:rPr lang="en-US" sz="5400" b="1" u="sng" dirty="0" smtClean="0"/>
              <a:t>-, </a:t>
            </a:r>
            <a:r>
              <a:rPr lang="en-US" sz="5400" b="1" u="sng" dirty="0" err="1" smtClean="0"/>
              <a:t>il</a:t>
            </a:r>
            <a:r>
              <a:rPr lang="en-US" sz="5400" b="1" u="sng" dirty="0" smtClean="0"/>
              <a:t>-, </a:t>
            </a:r>
            <a:r>
              <a:rPr lang="en-US" sz="5400" b="1" u="sng" dirty="0" err="1" smtClean="0"/>
              <a:t>ir</a:t>
            </a:r>
            <a:r>
              <a:rPr lang="en-US" sz="5400" b="1" u="sng" dirty="0" smtClean="0"/>
              <a:t>-):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Part 1: </a:t>
            </a:r>
            <a:r>
              <a:rPr lang="en-US" sz="4000" b="1" dirty="0" smtClean="0">
                <a:hlinkClick r:id="rId4" action="ppaction://hlinksldjump"/>
              </a:rPr>
              <a:t>PowerPoint Lesson</a:t>
            </a:r>
            <a:endParaRPr lang="en-US" sz="4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Part 2: </a:t>
            </a:r>
            <a:r>
              <a:rPr lang="en-US" sz="4000" b="1" dirty="0" smtClean="0">
                <a:hlinkClick r:id="rId5" action="ppaction://hlinksldjump"/>
              </a:rPr>
              <a:t>Projectable 2.5</a:t>
            </a:r>
            <a:endParaRPr lang="en-US" sz="4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Part 3: </a:t>
            </a:r>
            <a:r>
              <a:rPr lang="en-US" sz="4000" b="1" dirty="0" smtClean="0">
                <a:hlinkClick r:id="rId6" action="ppaction://hlinksldjump"/>
              </a:rPr>
              <a:t>Practice Book Page </a:t>
            </a:r>
            <a:r>
              <a:rPr lang="en-US" sz="4000" b="1" dirty="0" smtClean="0">
                <a:hlinkClick r:id="rId6" action="ppaction://hlinksldjump"/>
              </a:rPr>
              <a:t>15</a:t>
            </a:r>
            <a:r>
              <a:rPr lang="en-US" sz="4000" b="1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b="1"/>
              <a:t> </a:t>
            </a:r>
            <a:r>
              <a:rPr lang="en-US" sz="4000" b="1" smtClean="0"/>
              <a:t>           </a:t>
            </a:r>
            <a:r>
              <a:rPr lang="en-US" sz="4000" b="1" smtClean="0"/>
              <a:t> stop here</a:t>
            </a:r>
            <a:endParaRPr lang="en-US" sz="4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Part 4: </a:t>
            </a:r>
            <a:r>
              <a:rPr lang="en-US" sz="4000" b="1" dirty="0" smtClean="0">
                <a:hlinkClick r:id="rId7" action="ppaction://hlinksldjump"/>
              </a:rPr>
              <a:t>Leveled Practice 19</a:t>
            </a:r>
            <a:endParaRPr lang="en-US" sz="4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             </a:t>
            </a:r>
            <a:r>
              <a:rPr lang="en-US" sz="4000" b="1" dirty="0" smtClean="0">
                <a:hlinkClick r:id="rId8" action="ppaction://hlinksldjump"/>
              </a:rPr>
              <a:t>Leveled Practice 22</a:t>
            </a:r>
            <a:endParaRPr lang="en-US" sz="4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 		     </a:t>
            </a:r>
            <a:r>
              <a:rPr lang="en-US" sz="4000" b="1" dirty="0" smtClean="0">
                <a:hlinkClick r:id="rId9" action="ppaction://hlinksldjump"/>
              </a:rPr>
              <a:t>Leveled Practice 25</a:t>
            </a:r>
            <a:endParaRPr lang="en-US" sz="4000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205"/>
            <a:ext cx="6096000" cy="65535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57150"/>
            <a:ext cx="6172199" cy="67437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Part 3: Guided Practice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676400"/>
            <a:ext cx="3506614" cy="455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Turn your </a:t>
            </a:r>
            <a:r>
              <a:rPr lang="en-US" sz="5400" b="1" dirty="0" smtClean="0"/>
              <a:t>Practice Book </a:t>
            </a:r>
            <a:r>
              <a:rPr lang="en-US" sz="5400" dirty="0" smtClean="0"/>
              <a:t>to </a:t>
            </a:r>
            <a:r>
              <a:rPr lang="en-US" sz="5400" b="1" dirty="0" smtClean="0">
                <a:solidFill>
                  <a:srgbClr val="FF0000"/>
                </a:solidFill>
              </a:rPr>
              <a:t>page </a:t>
            </a:r>
            <a:r>
              <a:rPr lang="en-US" sz="5400" b="1" dirty="0" smtClean="0">
                <a:solidFill>
                  <a:srgbClr val="FF0000"/>
                </a:solidFill>
              </a:rPr>
              <a:t>15  Fill in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With your partner</a:t>
            </a:r>
            <a:r>
              <a:rPr lang="en-US" sz="5400" dirty="0" smtClean="0"/>
              <a:t>.</a:t>
            </a:r>
            <a:endParaRPr lang="en-US" sz="5400" b="1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8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2895600" cy="4739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324600" cy="67426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Part 4: Independent Practice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b="1" dirty="0" smtClean="0"/>
              <a:t>  See Handout; </a:t>
            </a:r>
            <a:r>
              <a:rPr lang="en-US" sz="5400" b="1" dirty="0" smtClean="0">
                <a:solidFill>
                  <a:srgbClr val="FF0000"/>
                </a:solidFill>
              </a:rPr>
              <a:t>page 19 </a:t>
            </a:r>
            <a:r>
              <a:rPr lang="en-US" sz="5400" b="1" dirty="0" smtClean="0"/>
              <a:t>in Grab and Go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8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2895600" cy="4739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1" y="0"/>
            <a:ext cx="6400800" cy="6857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solidFill>
                  <a:srgbClr val="FFFF00"/>
                </a:solidFill>
                <a:latin typeface="+mj-lt"/>
              </a:rPr>
              <a:t>Part 1: Introduce Strategy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667000" cy="346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743200" cy="35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b="1" dirty="0" smtClean="0"/>
              <a:t>  See Handout; </a:t>
            </a:r>
            <a:r>
              <a:rPr lang="en-US" sz="5400" b="1" dirty="0" smtClean="0">
                <a:solidFill>
                  <a:srgbClr val="FF0000"/>
                </a:solidFill>
              </a:rPr>
              <a:t>page 22 </a:t>
            </a:r>
            <a:r>
              <a:rPr lang="en-US" sz="5400" b="1" dirty="0" smtClean="0"/>
              <a:t>in Grab and Go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8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2895600" cy="4739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82670"/>
            <a:ext cx="6324600" cy="66926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5400" b="1" dirty="0" smtClean="0"/>
              <a:t>  See Handout; </a:t>
            </a:r>
            <a:r>
              <a:rPr lang="en-US" sz="5400" b="1" dirty="0" smtClean="0">
                <a:solidFill>
                  <a:srgbClr val="FF0000"/>
                </a:solidFill>
              </a:rPr>
              <a:t>page 25 </a:t>
            </a:r>
            <a:r>
              <a:rPr lang="en-US" sz="5400" b="1" dirty="0" smtClean="0"/>
              <a:t>in Grab and Go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8" descr="woman_teacher_regist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2895600" cy="4739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"/>
            <a:ext cx="61722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Title 1"/>
          <p:cNvSpPr>
            <a:spLocks noGrp="1"/>
          </p:cNvSpPr>
          <p:nvPr>
            <p:ph type="title" idx="4294967295"/>
          </p:nvPr>
        </p:nvSpPr>
        <p:spPr>
          <a:xfrm>
            <a:off x="0" y="838200"/>
            <a:ext cx="91440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1" dirty="0" smtClean="0"/>
              <a:t>How did you do?</a:t>
            </a:r>
          </a:p>
        </p:txBody>
      </p:sp>
      <p:pic>
        <p:nvPicPr>
          <p:cNvPr id="883715" name="Picture 6" descr="C:\Documents and Settings\kmott.ET_MOTT_LAP\Local Settings\Temporary Internet Files\Content.IE5\2XCDIHAD\MCj009789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124200"/>
            <a:ext cx="19812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3716" name="Picture 8" descr="C:\Documents and Settings\kmott.ET_MOTT_LAP\Local Settings\Temporary Internet Files\Content.IE5\2XCDIHAD\MCj009803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938463"/>
            <a:ext cx="205740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3717" name="Picture 6" descr="thumb_down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124200"/>
            <a:ext cx="22796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C:\Users\Kelly Mott\AppData\Local\Microsoft\Windows\Temporary Internet Files\Content.IE5\4KXSLIUA\MCj042608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"/>
            <a:ext cx="6595723" cy="5845175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690" name="Picture 2" descr="http://www.abcteach.com/free/s/stopsign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"/>
            <a:ext cx="5905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8200" y="609600"/>
            <a:ext cx="7620000" cy="5638800"/>
          </a:xfrm>
          <a:prstGeom prst="actionButtonHome">
            <a:avLst/>
          </a:prstGeom>
          <a:solidFill>
            <a:srgbClr val="66FF33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5400" dirty="0" smtClean="0"/>
              <a:t>  A </a:t>
            </a:r>
            <a:r>
              <a:rPr lang="en-US" sz="5400" b="1" dirty="0" smtClean="0"/>
              <a:t>prefix</a:t>
            </a:r>
            <a:r>
              <a:rPr lang="en-US" sz="5400" dirty="0" smtClean="0"/>
              <a:t> is a word part (affix) that is added to the </a:t>
            </a:r>
            <a:r>
              <a:rPr lang="en-US" sz="5400" b="1" dirty="0" smtClean="0">
                <a:solidFill>
                  <a:srgbClr val="FF0000"/>
                </a:solidFill>
              </a:rPr>
              <a:t>beginning</a:t>
            </a:r>
            <a:r>
              <a:rPr lang="en-US" sz="5400" dirty="0" smtClean="0"/>
              <a:t> of a </a:t>
            </a:r>
            <a:r>
              <a:rPr lang="en-US" sz="5400" b="1" dirty="0" smtClean="0"/>
              <a:t>root word.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62991" y="6550223"/>
            <a:ext cx="22810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Copyright © 2011 Kelly Mott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6" name="Picture 5" descr="man_1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952650"/>
            <a:ext cx="3836180" cy="35148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4800" b="1" dirty="0" smtClean="0"/>
              <a:t>Today we are going to look at the prefixes:</a:t>
            </a:r>
          </a:p>
          <a:p>
            <a:pPr>
              <a:buNone/>
            </a:pPr>
            <a:endParaRPr lang="en-US" sz="4800" b="1" dirty="0" smtClean="0"/>
          </a:p>
          <a:p>
            <a:pPr>
              <a:buNone/>
            </a:pPr>
            <a:endParaRPr lang="en-US" sz="4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00200" y="4495800"/>
            <a:ext cx="2057400" cy="1676400"/>
          </a:xfrm>
          <a:prstGeom prst="rect">
            <a:avLst/>
          </a:prstGeom>
          <a:solidFill>
            <a:srgbClr val="00FFFF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 smtClean="0">
                <a:solidFill>
                  <a:srgbClr val="FF0000"/>
                </a:solidFill>
                <a:latin typeface="Comic Sans MS" pitchFamily="66" charset="0"/>
              </a:rPr>
              <a:t>in-</a:t>
            </a:r>
            <a:endParaRPr lang="en-US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514600"/>
            <a:ext cx="2057400" cy="1676400"/>
          </a:xfrm>
          <a:prstGeom prst="rect">
            <a:avLst/>
          </a:prstGeom>
          <a:solidFill>
            <a:srgbClr val="FFFF00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 smtClean="0">
                <a:solidFill>
                  <a:srgbClr val="FF0000"/>
                </a:solidFill>
                <a:latin typeface="Comic Sans MS" pitchFamily="66" charset="0"/>
              </a:rPr>
              <a:t>im-</a:t>
            </a:r>
            <a:endParaRPr lang="en-US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4495800"/>
            <a:ext cx="2057400" cy="1676400"/>
          </a:xfrm>
          <a:prstGeom prst="rect">
            <a:avLst/>
          </a:prstGeom>
          <a:solidFill>
            <a:srgbClr val="00FF00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 smtClean="0">
                <a:solidFill>
                  <a:srgbClr val="FF0000"/>
                </a:solidFill>
                <a:latin typeface="Comic Sans MS" pitchFamily="66" charset="0"/>
              </a:rPr>
              <a:t>il-</a:t>
            </a:r>
            <a:endParaRPr lang="en-US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2514600"/>
            <a:ext cx="2057400" cy="1676400"/>
          </a:xfrm>
          <a:prstGeom prst="rect">
            <a:avLst/>
          </a:prstGeom>
          <a:solidFill>
            <a:srgbClr val="FFC000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 smtClean="0">
                <a:solidFill>
                  <a:srgbClr val="FF0000"/>
                </a:solidFill>
                <a:latin typeface="Comic Sans MS" pitchFamily="66" charset="0"/>
              </a:rPr>
              <a:t>ir-</a:t>
            </a:r>
            <a:endParaRPr lang="en-US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Let’s look at the prefix:</a:t>
            </a:r>
            <a:endParaRPr lang="en-US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5562600" cy="2971800"/>
          </a:xfrm>
          <a:prstGeom prst="rect">
            <a:avLst/>
          </a:prstGeom>
          <a:solidFill>
            <a:srgbClr val="66FFFF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0" dirty="0" smtClean="0">
                <a:solidFill>
                  <a:srgbClr val="FF0000"/>
                </a:solidFill>
                <a:latin typeface="Comic Sans MS" pitchFamily="66" charset="0"/>
              </a:rPr>
              <a:t>in-</a:t>
            </a:r>
            <a:endParaRPr lang="en-US" sz="1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man_1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276600"/>
            <a:ext cx="3288412" cy="3114675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bg1"/>
          </a:solidFill>
          <a:ln w="476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b="1" dirty="0" smtClean="0"/>
              <a:t>	The prefix </a:t>
            </a:r>
            <a:r>
              <a:rPr lang="en-US" sz="6600" b="1" dirty="0" smtClean="0">
                <a:solidFill>
                  <a:srgbClr val="FF0000"/>
                </a:solidFill>
              </a:rPr>
              <a:t>in-</a:t>
            </a:r>
            <a:r>
              <a:rPr lang="en-US" sz="6600" b="1" dirty="0" smtClean="0"/>
              <a:t> means not.</a:t>
            </a:r>
            <a:endParaRPr lang="en-US" sz="66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5" name="Picture 4" descr="girl_fing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5419" y="2667000"/>
            <a:ext cx="3697447" cy="3124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tx1"/>
          </a:solidFill>
          <a:ln w="4762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13000" b="1" dirty="0" smtClean="0">
                <a:solidFill>
                  <a:srgbClr val="FFFF00"/>
                </a:solidFill>
              </a:rPr>
              <a:t>EXAMPLE  WORDS</a:t>
            </a:r>
            <a:endParaRPr lang="en-US" sz="13000" b="1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67589" y="6519446"/>
            <a:ext cx="25764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Copyright © 2011 Kelly Mott</a:t>
            </a:r>
            <a:endParaRPr lang="en-US" sz="1600" dirty="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0"/>
  <p:tag name="RACERSMAXDISPLAYED" val="0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428</Words>
  <Application>Microsoft Office PowerPoint</Application>
  <PresentationFormat>On-screen Show (4:3)</PresentationFormat>
  <Paragraphs>137</Paragraphs>
  <Slides>49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you do?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 Mott</dc:creator>
  <cp:lastModifiedBy>Kelly Shaffer</cp:lastModifiedBy>
  <cp:revision>148</cp:revision>
  <dcterms:created xsi:type="dcterms:W3CDTF">2011-01-16T15:52:37Z</dcterms:created>
  <dcterms:modified xsi:type="dcterms:W3CDTF">2015-09-10T20:51:14Z</dcterms:modified>
</cp:coreProperties>
</file>