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2.xml" ContentType="application/vnd.openxmlformats-officedocument.presentationml.notesSlide+xml"/>
  <Override PartName="/ppt/tags/tag43.xml" ContentType="application/vnd.openxmlformats-officedocument.presentationml.tags+xml"/>
  <Override PartName="/ppt/notesSlides/notesSlide33.xml" ContentType="application/vnd.openxmlformats-officedocument.presentationml.notesSlide+xml"/>
  <Override PartName="/ppt/tags/tag44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60" r:id="rId3"/>
    <p:sldId id="421" r:id="rId4"/>
    <p:sldId id="287" r:id="rId5"/>
    <p:sldId id="358" r:id="rId6"/>
    <p:sldId id="403" r:id="rId7"/>
    <p:sldId id="404" r:id="rId8"/>
    <p:sldId id="406" r:id="rId9"/>
    <p:sldId id="402" r:id="rId10"/>
    <p:sldId id="398" r:id="rId11"/>
    <p:sldId id="413" r:id="rId12"/>
    <p:sldId id="414" r:id="rId13"/>
    <p:sldId id="407" r:id="rId14"/>
    <p:sldId id="408" r:id="rId15"/>
    <p:sldId id="409" r:id="rId16"/>
    <p:sldId id="415" r:id="rId17"/>
    <p:sldId id="416" r:id="rId18"/>
    <p:sldId id="417" r:id="rId19"/>
    <p:sldId id="410" r:id="rId20"/>
    <p:sldId id="411" r:id="rId21"/>
    <p:sldId id="412" r:id="rId22"/>
    <p:sldId id="418" r:id="rId23"/>
    <p:sldId id="419" r:id="rId24"/>
    <p:sldId id="420" r:id="rId25"/>
    <p:sldId id="422" r:id="rId26"/>
    <p:sldId id="389" r:id="rId27"/>
    <p:sldId id="391" r:id="rId28"/>
    <p:sldId id="390" r:id="rId29"/>
    <p:sldId id="423" r:id="rId30"/>
    <p:sldId id="291" r:id="rId31"/>
    <p:sldId id="374" r:id="rId32"/>
    <p:sldId id="373" r:id="rId33"/>
    <p:sldId id="426" r:id="rId34"/>
    <p:sldId id="368" r:id="rId35"/>
    <p:sldId id="378" r:id="rId36"/>
    <p:sldId id="377" r:id="rId37"/>
    <p:sldId id="425" r:id="rId38"/>
    <p:sldId id="379" r:id="rId39"/>
    <p:sldId id="380" r:id="rId40"/>
    <p:sldId id="424" r:id="rId41"/>
    <p:sldId id="267" r:id="rId42"/>
    <p:sldId id="266" r:id="rId43"/>
    <p:sldId id="265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A7CF-ED71-4A63-91D3-6AFB410EFD2E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251A6-C3B9-42FF-A255-F92A7C977C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1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6289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2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25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83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3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1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44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24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8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42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0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2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24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12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13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77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67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63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26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9900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2601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30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549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0814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34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195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146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220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46375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7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39466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FC84-4B3A-4662-AB48-49CFFEB87C2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43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6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5E8E6-F4AD-4172-8628-4BCCF9B03D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068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4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22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271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1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61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0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9195-5B20-469A-8EB0-5BF34BE629E4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F4B5-0ECF-47FD-BFD2-A5831729EC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881F-C2B6-4BF9-ACF2-5D5ABBCC9733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notesSlide" Target="../notesSlides/notesSlide3.xml"/><Relationship Id="rId7" Type="http://schemas.openxmlformats.org/officeDocument/2006/relationships/slide" Target="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1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16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4" Type="http://schemas.openxmlformats.org/officeDocument/2006/relationships/image" Target="../media/image2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Harcourt Journeys: Vocabulary Strategies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</a:rPr>
              <a:t>Re</a:t>
            </a:r>
            <a:r>
              <a:rPr lang="en-US" sz="8000" b="1" dirty="0" smtClean="0"/>
              <a:t>do means?</a:t>
            </a:r>
          </a:p>
          <a:p>
            <a:pPr>
              <a:buNone/>
            </a:pPr>
            <a:r>
              <a:rPr lang="en-US" sz="8000" b="1" dirty="0" smtClean="0"/>
              <a:t>  - to do </a:t>
            </a:r>
            <a:r>
              <a:rPr lang="en-US" sz="8000" b="1" dirty="0" smtClean="0">
                <a:solidFill>
                  <a:srgbClr val="FF0000"/>
                </a:solidFill>
              </a:rPr>
              <a:t>again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http://www.dailyclipart.net/wp-content/uploads/medium/clipart0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352800"/>
            <a:ext cx="3704471" cy="3028951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</a:rPr>
              <a:t>Re</a:t>
            </a:r>
            <a:r>
              <a:rPr lang="en-US" sz="8000" b="1" dirty="0" smtClean="0"/>
              <a:t>play means?</a:t>
            </a:r>
          </a:p>
          <a:p>
            <a:pPr>
              <a:buNone/>
            </a:pPr>
            <a:r>
              <a:rPr lang="en-US" sz="8000" b="1" dirty="0" smtClean="0"/>
              <a:t>  - to play </a:t>
            </a:r>
            <a:r>
              <a:rPr lang="en-US" sz="8000" b="1" dirty="0" smtClean="0">
                <a:solidFill>
                  <a:srgbClr val="FF0000"/>
                </a:solidFill>
              </a:rPr>
              <a:t>again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7170" name="Picture 2" descr="http://www.clipartheaven.com/clipart/sports/cartoons_(d_-_q)/football_player_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2449583" cy="292950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</a:rPr>
              <a:t>Re</a:t>
            </a:r>
            <a:r>
              <a:rPr lang="en-US" sz="8000" b="1" dirty="0" smtClean="0"/>
              <a:t>heat means?</a:t>
            </a:r>
          </a:p>
          <a:p>
            <a:pPr>
              <a:buNone/>
            </a:pPr>
            <a:r>
              <a:rPr lang="en-US" sz="8000" b="1" dirty="0" smtClean="0"/>
              <a:t>  - to heat </a:t>
            </a:r>
            <a:r>
              <a:rPr lang="en-US" sz="8000" b="1" dirty="0" smtClean="0">
                <a:solidFill>
                  <a:srgbClr val="FF0000"/>
                </a:solidFill>
              </a:rPr>
              <a:t>again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10594" name="Picture 2" descr="http://t3.gstatic.com/images?q=tbn:iWoD0EXqgDZOZM:http://onthepan.com/wp-content/uploads/2010/08/clipart-pizza5.gif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29000"/>
            <a:ext cx="4191000" cy="287648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Let’s look at the prefix:</a:t>
            </a:r>
            <a:endParaRPr lang="en-US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0" dirty="0" smtClean="0">
                <a:solidFill>
                  <a:srgbClr val="FF0000"/>
                </a:solidFill>
                <a:latin typeface="Comic Sans MS" pitchFamily="66" charset="0"/>
              </a:rPr>
              <a:t>un-</a:t>
            </a:r>
            <a:endParaRPr lang="en-US" sz="1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The prefix </a:t>
            </a:r>
            <a:r>
              <a:rPr lang="en-US" sz="6600" b="1" dirty="0" smtClean="0">
                <a:solidFill>
                  <a:srgbClr val="FF0000"/>
                </a:solidFill>
              </a:rPr>
              <a:t>un-</a:t>
            </a:r>
            <a:r>
              <a:rPr lang="en-US" sz="6600" b="1" dirty="0" smtClean="0"/>
              <a:t> means not or the opposite of.</a:t>
            </a:r>
            <a:endParaRPr lang="en-US" sz="66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6" name="Picture 5" descr="boy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895600"/>
            <a:ext cx="3200400" cy="3200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13000" b="1" dirty="0" smtClean="0">
                <a:solidFill>
                  <a:srgbClr val="FFFF00"/>
                </a:solidFill>
              </a:rPr>
              <a:t>EXAMPLE  WORDS</a:t>
            </a:r>
            <a:endParaRPr lang="en-US" sz="130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</a:rPr>
              <a:t>un</a:t>
            </a:r>
            <a:r>
              <a:rPr lang="en-US" sz="8000" b="1" dirty="0" smtClean="0"/>
              <a:t>sure means?</a:t>
            </a:r>
          </a:p>
          <a:p>
            <a:pPr>
              <a:buNone/>
            </a:pPr>
            <a:r>
              <a:rPr lang="en-US" sz="8000" b="1" dirty="0" smtClean="0"/>
              <a:t>  - </a:t>
            </a:r>
            <a:r>
              <a:rPr lang="en-US" sz="8000" b="1" dirty="0" smtClean="0">
                <a:solidFill>
                  <a:srgbClr val="FF0000"/>
                </a:solidFill>
              </a:rPr>
              <a:t>not</a:t>
            </a:r>
            <a:r>
              <a:rPr lang="en-US" sz="8000" b="1" dirty="0" smtClean="0"/>
              <a:t> sure</a:t>
            </a:r>
            <a:endParaRPr lang="en-US" sz="80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6" name="Picture 2" descr="https://fc.nps.org/~rlavallee/images/homewor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362200"/>
            <a:ext cx="3559629" cy="41148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</a:rPr>
              <a:t>un</a:t>
            </a:r>
            <a:r>
              <a:rPr lang="en-US" sz="8000" b="1" dirty="0" smtClean="0"/>
              <a:t>fair means?</a:t>
            </a:r>
          </a:p>
          <a:p>
            <a:pPr>
              <a:buNone/>
            </a:pPr>
            <a:r>
              <a:rPr lang="en-US" sz="8000" b="1" dirty="0" smtClean="0"/>
              <a:t>  - </a:t>
            </a:r>
            <a:r>
              <a:rPr lang="en-US" sz="8000" b="1" dirty="0" smtClean="0">
                <a:solidFill>
                  <a:srgbClr val="FF0000"/>
                </a:solidFill>
              </a:rPr>
              <a:t>not</a:t>
            </a:r>
            <a:r>
              <a:rPr lang="en-US" sz="8000" b="1" dirty="0" smtClean="0"/>
              <a:t> fair</a:t>
            </a:r>
            <a:endParaRPr lang="en-US" sz="80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14690" name="Picture 2" descr="http://gpfc.org.uk/Images/Referee%20-%20Cartoon%2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3357517" cy="4343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</a:rPr>
              <a:t>un</a:t>
            </a:r>
            <a:r>
              <a:rPr lang="en-US" sz="8000" b="1" dirty="0" smtClean="0"/>
              <a:t>likely means?</a:t>
            </a:r>
          </a:p>
          <a:p>
            <a:pPr>
              <a:buNone/>
            </a:pPr>
            <a:r>
              <a:rPr lang="en-US" sz="8000" b="1" dirty="0" smtClean="0"/>
              <a:t>  - </a:t>
            </a:r>
            <a:r>
              <a:rPr lang="en-US" sz="8000" b="1" dirty="0" smtClean="0">
                <a:solidFill>
                  <a:srgbClr val="FF0000"/>
                </a:solidFill>
              </a:rPr>
              <a:t>not</a:t>
            </a:r>
            <a:r>
              <a:rPr lang="en-US" sz="8000" b="1" dirty="0" smtClean="0"/>
              <a:t> likely</a:t>
            </a:r>
            <a:endParaRPr lang="en-US" sz="80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12642" name="Picture 2" descr="http://www.spotsylvania.k12.va.us/lives/Portals/29/images/snow_flake_clipart_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86000"/>
            <a:ext cx="1295399" cy="1431380"/>
          </a:xfrm>
          <a:prstGeom prst="rect">
            <a:avLst/>
          </a:prstGeom>
          <a:noFill/>
        </p:spPr>
      </p:pic>
      <p:pic>
        <p:nvPicPr>
          <p:cNvPr id="7" name="Picture 2" descr="C:\Users\Kelly Mott\AppData\Local\Microsoft\Windows\Temporary Internet Files\Content.IE5\UORVMZVB\MCj043695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581400"/>
            <a:ext cx="2802835" cy="2686050"/>
          </a:xfrm>
          <a:prstGeom prst="rect">
            <a:avLst/>
          </a:prstGeom>
          <a:noFill/>
        </p:spPr>
      </p:pic>
      <p:pic>
        <p:nvPicPr>
          <p:cNvPr id="9" name="Picture 2" descr="http://www.spotsylvania.k12.va.us/lives/Portals/29/images/snow_flake_clipart_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038600"/>
            <a:ext cx="685800" cy="757790"/>
          </a:xfrm>
          <a:prstGeom prst="rect">
            <a:avLst/>
          </a:prstGeom>
          <a:noFill/>
        </p:spPr>
      </p:pic>
      <p:pic>
        <p:nvPicPr>
          <p:cNvPr id="10" name="Picture 2" descr="http://www.spotsylvania.k12.va.us/lives/Portals/29/images/snow_flake_clipart_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121398"/>
            <a:ext cx="533400" cy="58939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Let’s look at the prefix:</a:t>
            </a:r>
            <a:endParaRPr lang="en-US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66FF3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0" dirty="0" err="1" smtClean="0">
                <a:solidFill>
                  <a:srgbClr val="FF0000"/>
                </a:solidFill>
                <a:latin typeface="Comic Sans MS" pitchFamily="66" charset="0"/>
              </a:rPr>
              <a:t>dis</a:t>
            </a:r>
            <a:r>
              <a:rPr lang="en-US" sz="16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en-US" sz="1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1</a:t>
            </a:r>
          </a:p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Prefixes</a:t>
            </a:r>
          </a:p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(re-, un-, </a:t>
            </a:r>
            <a:r>
              <a:rPr lang="en-US" sz="6600" b="1" dirty="0" err="1" smtClean="0">
                <a:solidFill>
                  <a:srgbClr val="FFFF00"/>
                </a:solidFill>
                <a:latin typeface="+mj-lt"/>
              </a:rPr>
              <a:t>dis</a:t>
            </a: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-)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886200"/>
            <a:ext cx="3581400" cy="239865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The prefix </a:t>
            </a:r>
            <a:r>
              <a:rPr lang="en-US" sz="6600" b="1" dirty="0" err="1" smtClean="0">
                <a:solidFill>
                  <a:srgbClr val="FF0000"/>
                </a:solidFill>
              </a:rPr>
              <a:t>dis</a:t>
            </a:r>
            <a:r>
              <a:rPr lang="en-US" sz="6600" b="1" dirty="0" smtClean="0">
                <a:solidFill>
                  <a:srgbClr val="FF0000"/>
                </a:solidFill>
              </a:rPr>
              <a:t>-</a:t>
            </a:r>
            <a:r>
              <a:rPr lang="en-US" sz="6600" b="1" dirty="0" smtClean="0"/>
              <a:t> means not.</a:t>
            </a:r>
            <a:endParaRPr lang="en-US" sz="66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" name="Picture 4" descr="girl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2667000"/>
            <a:ext cx="3483266" cy="2943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13000" b="1" dirty="0" smtClean="0">
                <a:solidFill>
                  <a:srgbClr val="FFFF00"/>
                </a:solidFill>
              </a:rPr>
              <a:t>EXAMPLE  WORDS</a:t>
            </a:r>
            <a:endParaRPr lang="en-US" sz="130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7400" b="1" dirty="0" smtClean="0">
                <a:solidFill>
                  <a:srgbClr val="FF0000"/>
                </a:solidFill>
              </a:rPr>
              <a:t>dis</a:t>
            </a:r>
            <a:r>
              <a:rPr lang="en-US" sz="7400" b="1" dirty="0" smtClean="0"/>
              <a:t>approve means?</a:t>
            </a:r>
          </a:p>
          <a:p>
            <a:pPr>
              <a:buNone/>
            </a:pPr>
            <a:r>
              <a:rPr lang="en-US" sz="7400" b="1" dirty="0" smtClean="0"/>
              <a:t>  - to </a:t>
            </a:r>
            <a:r>
              <a:rPr lang="en-US" sz="7400" b="1" dirty="0" smtClean="0">
                <a:solidFill>
                  <a:srgbClr val="FF0000"/>
                </a:solidFill>
              </a:rPr>
              <a:t>not</a:t>
            </a:r>
            <a:r>
              <a:rPr lang="en-US" sz="7400" b="1" dirty="0" smtClean="0"/>
              <a:t> approve</a:t>
            </a:r>
            <a:endParaRPr lang="en-US" sz="74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8" name="Picture 2" descr="http://school.discoveryeducation.com/clipart/images/no-ki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276600"/>
            <a:ext cx="1752600" cy="31242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7400" b="1" dirty="0" smtClean="0">
                <a:solidFill>
                  <a:srgbClr val="FF0000"/>
                </a:solidFill>
              </a:rPr>
              <a:t>dis</a:t>
            </a:r>
            <a:r>
              <a:rPr lang="en-US" sz="7400" b="1" dirty="0" smtClean="0"/>
              <a:t>trust means?</a:t>
            </a:r>
          </a:p>
          <a:p>
            <a:pPr>
              <a:buNone/>
            </a:pPr>
            <a:r>
              <a:rPr lang="en-US" sz="7400" b="1" dirty="0" smtClean="0"/>
              <a:t>  - to </a:t>
            </a:r>
            <a:r>
              <a:rPr lang="en-US" sz="7400" b="1" dirty="0" smtClean="0">
                <a:solidFill>
                  <a:srgbClr val="FF0000"/>
                </a:solidFill>
              </a:rPr>
              <a:t>not</a:t>
            </a:r>
            <a:r>
              <a:rPr lang="en-US" sz="7400" b="1" dirty="0" smtClean="0"/>
              <a:t> trust</a:t>
            </a:r>
            <a:endParaRPr lang="en-US" sz="74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18786" name="Picture 2" descr="http://chattahbox.com/images/2009/04/burgl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0"/>
            <a:ext cx="2857500" cy="33623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7400" b="1" dirty="0" smtClean="0">
                <a:solidFill>
                  <a:srgbClr val="FF0000"/>
                </a:solidFill>
              </a:rPr>
              <a:t>dis</a:t>
            </a:r>
            <a:r>
              <a:rPr lang="en-US" sz="7400" b="1" dirty="0" smtClean="0"/>
              <a:t>like means?</a:t>
            </a:r>
          </a:p>
          <a:p>
            <a:pPr>
              <a:buNone/>
            </a:pPr>
            <a:r>
              <a:rPr lang="en-US" sz="7400" b="1" dirty="0" smtClean="0"/>
              <a:t>  - to </a:t>
            </a:r>
            <a:r>
              <a:rPr lang="en-US" sz="7400" b="1" dirty="0" smtClean="0">
                <a:solidFill>
                  <a:srgbClr val="FF0000"/>
                </a:solidFill>
              </a:rPr>
              <a:t>not</a:t>
            </a:r>
            <a:r>
              <a:rPr lang="en-US" sz="7400" b="1" dirty="0" smtClean="0"/>
              <a:t> like</a:t>
            </a:r>
            <a:endParaRPr lang="en-US" sz="74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22882" name="Picture 2" descr="http://2.bp.blogspot.com/_17eIBlDU-ps/S7zRRN9vycI/AAAAAAAAH8E/fmuOgaBzOCg/s1600/dr-seuss-clipart-dr-seuss-clip-art-green-eggs-and-ham-picture-1lef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09800"/>
            <a:ext cx="3509315" cy="425887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2: </a:t>
            </a:r>
            <a:r>
              <a:rPr lang="en-US" sz="6600" b="1" dirty="0" err="1" smtClean="0">
                <a:solidFill>
                  <a:srgbClr val="FFFF00"/>
                </a:solidFill>
                <a:latin typeface="+mj-lt"/>
              </a:rPr>
              <a:t>Projectables</a:t>
            </a:r>
            <a:endParaRPr lang="en-US" sz="66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676400"/>
            <a:ext cx="3506614" cy="45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</a:t>
            </a:r>
            <a:r>
              <a:rPr lang="en-US" sz="5400" b="1" dirty="0" smtClean="0"/>
              <a:t>Projectable </a:t>
            </a:r>
            <a:r>
              <a:rPr lang="en-US" sz="5400" b="1" dirty="0" smtClean="0">
                <a:solidFill>
                  <a:srgbClr val="FF0000"/>
                </a:solidFill>
              </a:rPr>
              <a:t>1.5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2895600" cy="473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0866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5400" b="1" u="sng" dirty="0" smtClean="0"/>
              <a:t>Prefixes (re-, un-, </a:t>
            </a:r>
            <a:r>
              <a:rPr lang="en-US" sz="5400" b="1" u="sng" dirty="0" err="1" smtClean="0"/>
              <a:t>dis</a:t>
            </a:r>
            <a:r>
              <a:rPr lang="en-US" sz="5400" b="1" u="sng" dirty="0" smtClean="0"/>
              <a:t>-):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Part 1: </a:t>
            </a:r>
            <a:r>
              <a:rPr lang="en-US" sz="4000" b="1" dirty="0" smtClean="0">
                <a:hlinkClick r:id="rId4" action="ppaction://hlinksldjump"/>
              </a:rPr>
              <a:t>PowerPoint Lesson</a:t>
            </a:r>
            <a:endParaRPr lang="en-US" sz="4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Part 2: </a:t>
            </a:r>
            <a:r>
              <a:rPr lang="en-US" sz="4000" b="1" dirty="0" smtClean="0">
                <a:hlinkClick r:id="rId5" action="ppaction://hlinksldjump"/>
              </a:rPr>
              <a:t>Projectable 1.5</a:t>
            </a:r>
            <a:endParaRPr lang="en-US" sz="4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Part 3: </a:t>
            </a:r>
            <a:r>
              <a:rPr lang="en-US" sz="4000" b="1" dirty="0" smtClean="0">
                <a:hlinkClick r:id="rId6" action="ppaction://hlinksldjump"/>
              </a:rPr>
              <a:t>Practice Book Page 3</a:t>
            </a:r>
            <a:endParaRPr lang="en-US" sz="4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Part 4: </a:t>
            </a:r>
            <a:r>
              <a:rPr lang="en-US" sz="4000" b="1" dirty="0" smtClean="0">
                <a:hlinkClick r:id="rId7" action="ppaction://hlinksldjump"/>
              </a:rPr>
              <a:t>Leveled Practice 19</a:t>
            </a:r>
            <a:endParaRPr lang="en-US" sz="4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             </a:t>
            </a:r>
            <a:r>
              <a:rPr lang="en-US" sz="4000" b="1" dirty="0" smtClean="0">
                <a:hlinkClick r:id="rId8" action="ppaction://hlinksldjump"/>
              </a:rPr>
              <a:t>Leveled Practice 25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3: Guided Practice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676400"/>
            <a:ext cx="3506614" cy="45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Turn your </a:t>
            </a:r>
            <a:r>
              <a:rPr lang="en-US" sz="5400" b="1" dirty="0" smtClean="0"/>
              <a:t>Practice Book </a:t>
            </a:r>
            <a:r>
              <a:rPr lang="en-US" sz="5400" dirty="0" smtClean="0"/>
              <a:t>to </a:t>
            </a:r>
            <a:r>
              <a:rPr lang="en-US" sz="5400" b="1" dirty="0" smtClean="0">
                <a:solidFill>
                  <a:srgbClr val="FF0000"/>
                </a:solidFill>
              </a:rPr>
              <a:t>page 3</a:t>
            </a:r>
            <a:r>
              <a:rPr lang="en-US" sz="5400" dirty="0" smtClean="0"/>
              <a:t>.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2895600" cy="473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-228600"/>
            <a:ext cx="7010400" cy="70866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4: Independent Practice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b="1" dirty="0" smtClean="0"/>
              <a:t>  See Handout; </a:t>
            </a:r>
            <a:r>
              <a:rPr lang="en-US" sz="5400" b="1" dirty="0" smtClean="0">
                <a:solidFill>
                  <a:srgbClr val="FF0000"/>
                </a:solidFill>
              </a:rPr>
              <a:t>page 19 </a:t>
            </a:r>
            <a:r>
              <a:rPr lang="en-US" sz="5400" b="1" dirty="0" smtClean="0"/>
              <a:t>in Grab and Go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2895600" cy="473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-228600"/>
            <a:ext cx="6858000" cy="7086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b="1" dirty="0" smtClean="0"/>
              <a:t>  See Handout; </a:t>
            </a:r>
            <a:r>
              <a:rPr lang="en-US" sz="5400" b="1" dirty="0" smtClean="0">
                <a:solidFill>
                  <a:srgbClr val="FF0000"/>
                </a:solidFill>
              </a:rPr>
              <a:t>page 25 </a:t>
            </a:r>
            <a:r>
              <a:rPr lang="en-US" sz="5400" b="1" dirty="0" smtClean="0"/>
              <a:t>in Grab and Go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2895600" cy="473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924800" cy="6857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1: Introduce Strategy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Title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91440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smtClean="0"/>
              <a:t>How did you do?</a:t>
            </a:r>
          </a:p>
        </p:txBody>
      </p:sp>
      <p:pic>
        <p:nvPicPr>
          <p:cNvPr id="883715" name="Picture 6" descr="C:\Documents and Settings\kmott.ET_MOTT_LAP\Local Settings\Temporary Internet Files\Content.IE5\2XCDIHAD\MCj009789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24200"/>
            <a:ext cx="1981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3716" name="Picture 8" descr="C:\Documents and Settings\kmott.ET_MOTT_LAP\Local Settings\Temporary Internet Files\Content.IE5\2XCDIHAD\MCj009803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938463"/>
            <a:ext cx="20574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3717" name="Picture 6" descr="thumb_dow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124200"/>
            <a:ext cx="22796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C:\Users\Kelly Mott\AppData\Local\Microsoft\Windows\Temporary Internet Files\Content.IE5\4KXSLIUA\MCj042608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"/>
            <a:ext cx="6595723" cy="5845175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690" name="Picture 2" descr="http://www.abcteach.com/free/s/stopsign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"/>
            <a:ext cx="5905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A </a:t>
            </a:r>
            <a:r>
              <a:rPr lang="en-US" sz="5400" b="1" dirty="0" smtClean="0"/>
              <a:t>prefix</a:t>
            </a:r>
            <a:r>
              <a:rPr lang="en-US" sz="5400" dirty="0" smtClean="0"/>
              <a:t> is a word part (affix) that is added to the </a:t>
            </a:r>
            <a:r>
              <a:rPr lang="en-US" sz="5400" b="1" dirty="0" smtClean="0">
                <a:solidFill>
                  <a:srgbClr val="FF0000"/>
                </a:solidFill>
              </a:rPr>
              <a:t>beginning</a:t>
            </a:r>
            <a:r>
              <a:rPr lang="en-US" sz="5400" dirty="0" smtClean="0"/>
              <a:t> of a </a:t>
            </a:r>
            <a:r>
              <a:rPr lang="en-US" sz="5400" b="1" dirty="0" smtClean="0"/>
              <a:t>root word.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952650"/>
            <a:ext cx="3836180" cy="35148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4800" b="1" dirty="0" smtClean="0"/>
              <a:t>Today we are going to look at the prefixes: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endParaRPr lang="en-US" sz="4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95400" y="4419600"/>
            <a:ext cx="2514600" cy="1676400"/>
          </a:xfrm>
          <a:prstGeom prst="rect">
            <a:avLst/>
          </a:prstGeom>
          <a:solidFill>
            <a:srgbClr val="00FFFF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 smtClean="0">
                <a:solidFill>
                  <a:srgbClr val="FF0000"/>
                </a:solidFill>
                <a:latin typeface="Comic Sans MS" pitchFamily="66" charset="0"/>
              </a:rPr>
              <a:t>re-</a:t>
            </a:r>
            <a:endParaRPr lang="en-US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514600"/>
            <a:ext cx="2514600" cy="1676400"/>
          </a:xfrm>
          <a:prstGeom prst="rect">
            <a:avLst/>
          </a:prstGeom>
          <a:solidFill>
            <a:srgbClr val="FFFF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 smtClean="0">
                <a:solidFill>
                  <a:srgbClr val="FF0000"/>
                </a:solidFill>
                <a:latin typeface="Comic Sans MS" pitchFamily="66" charset="0"/>
              </a:rPr>
              <a:t>un-</a:t>
            </a:r>
            <a:endParaRPr lang="en-US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4419600"/>
            <a:ext cx="2514600" cy="1676400"/>
          </a:xfrm>
          <a:prstGeom prst="rect">
            <a:avLst/>
          </a:prstGeom>
          <a:solidFill>
            <a:srgbClr val="00FF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 err="1" smtClean="0">
                <a:solidFill>
                  <a:srgbClr val="FF0000"/>
                </a:solidFill>
                <a:latin typeface="Comic Sans MS" pitchFamily="66" charset="0"/>
              </a:rPr>
              <a:t>dis</a:t>
            </a:r>
            <a:r>
              <a:rPr lang="en-US" sz="8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en-US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Let’s look at the prefix:</a:t>
            </a:r>
            <a:endParaRPr lang="en-US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66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0" dirty="0" smtClean="0">
                <a:solidFill>
                  <a:srgbClr val="FF0000"/>
                </a:solidFill>
                <a:latin typeface="Comic Sans MS" pitchFamily="66" charset="0"/>
              </a:rPr>
              <a:t>re-</a:t>
            </a:r>
            <a:endParaRPr lang="en-US" sz="1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The prefix </a:t>
            </a:r>
            <a:r>
              <a:rPr lang="en-US" sz="6600" b="1" dirty="0" smtClean="0">
                <a:solidFill>
                  <a:srgbClr val="FF0000"/>
                </a:solidFill>
              </a:rPr>
              <a:t>re-</a:t>
            </a:r>
            <a:r>
              <a:rPr lang="en-US" sz="6600" b="1" dirty="0" smtClean="0"/>
              <a:t> means again.</a:t>
            </a:r>
            <a:endParaRPr lang="en-US" sz="66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" name="Picture 4" descr="girl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5419" y="2667000"/>
            <a:ext cx="3697447" cy="3124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13000" b="1" dirty="0" smtClean="0">
                <a:solidFill>
                  <a:srgbClr val="FFFF00"/>
                </a:solidFill>
              </a:rPr>
              <a:t>EXAMPLE  WORDS</a:t>
            </a:r>
            <a:endParaRPr lang="en-US" sz="130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0"/>
  <p:tag name="RACERSMAXDISPLAYED" val="0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378</Words>
  <Application>Microsoft Office PowerPoint</Application>
  <PresentationFormat>On-screen Show (4:3)</PresentationFormat>
  <Paragraphs>123</Paragraphs>
  <Slides>43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you do?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Mott</dc:creator>
  <cp:lastModifiedBy>Kelly Shaffer</cp:lastModifiedBy>
  <cp:revision>131</cp:revision>
  <dcterms:created xsi:type="dcterms:W3CDTF">2011-01-16T15:52:37Z</dcterms:created>
  <dcterms:modified xsi:type="dcterms:W3CDTF">2015-09-08T15:12:37Z</dcterms:modified>
</cp:coreProperties>
</file>